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70" r:id="rId4"/>
    <p:sldId id="258" r:id="rId5"/>
    <p:sldId id="259" r:id="rId6"/>
    <p:sldId id="260" r:id="rId7"/>
    <p:sldId id="261" r:id="rId8"/>
    <p:sldId id="262" r:id="rId9"/>
    <p:sldId id="267" r:id="rId10"/>
    <p:sldId id="263" r:id="rId11"/>
    <p:sldId id="264" r:id="rId12"/>
    <p:sldId id="265" r:id="rId13"/>
    <p:sldId id="266" r:id="rId14"/>
    <p:sldId id="268" r:id="rId15"/>
    <p:sldId id="269" r:id="rId16"/>
  </p:sldIdLst>
  <p:sldSz cx="9144000" cy="6858000" type="screen4x3"/>
  <p:notesSz cx="6858000" cy="9144000"/>
  <p:defaultTextStyle>
    <a:defPPr>
      <a:defRPr lang="ja-JP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3300"/>
    <a:srgbClr val="99FF99"/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878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eg>
</file>

<file path=ppt/media/image5.jpeg>
</file>

<file path=ppt/media/image6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ja-JP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ja-JP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ja-JP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2D16DC1-1917-4ED4-B6A9-587AB3FA135A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33638389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AutoShape 7"/>
          <p:cNvSpPr>
            <a:spLocks noChangeArrowheads="1"/>
          </p:cNvSpPr>
          <p:nvPr userDrawn="1"/>
        </p:nvSpPr>
        <p:spPr bwMode="auto">
          <a:xfrm flipV="1">
            <a:off x="395288" y="0"/>
            <a:ext cx="431800" cy="5013325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80" name="AutoShape 8"/>
          <p:cNvSpPr>
            <a:spLocks noChangeArrowheads="1"/>
          </p:cNvSpPr>
          <p:nvPr userDrawn="1"/>
        </p:nvSpPr>
        <p:spPr bwMode="auto">
          <a:xfrm flipV="1">
            <a:off x="0" y="1524000"/>
            <a:ext cx="8748713" cy="287338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81" name="Freeform 9"/>
          <p:cNvSpPr>
            <a:spLocks/>
          </p:cNvSpPr>
          <p:nvPr userDrawn="1"/>
        </p:nvSpPr>
        <p:spPr bwMode="auto">
          <a:xfrm>
            <a:off x="8474075" y="3687763"/>
            <a:ext cx="649288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82" name="Freeform 10"/>
          <p:cNvSpPr>
            <a:spLocks/>
          </p:cNvSpPr>
          <p:nvPr userDrawn="1"/>
        </p:nvSpPr>
        <p:spPr bwMode="auto">
          <a:xfrm rot="5400000" flipV="1">
            <a:off x="7235031" y="4399757"/>
            <a:ext cx="649287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83" name="Freeform 11"/>
          <p:cNvSpPr>
            <a:spLocks/>
          </p:cNvSpPr>
          <p:nvPr userDrawn="1"/>
        </p:nvSpPr>
        <p:spPr bwMode="auto">
          <a:xfrm>
            <a:off x="0" y="1582738"/>
            <a:ext cx="8640763" cy="333375"/>
          </a:xfrm>
          <a:custGeom>
            <a:avLst/>
            <a:gdLst>
              <a:gd name="T0" fmla="*/ 0 w 5443"/>
              <a:gd name="T1" fmla="*/ 182 h 210"/>
              <a:gd name="T2" fmla="*/ 5443 w 5443"/>
              <a:gd name="T3" fmla="*/ 0 h 210"/>
              <a:gd name="T4" fmla="*/ 0 w 5443"/>
              <a:gd name="T5" fmla="*/ 210 h 210"/>
              <a:gd name="T6" fmla="*/ 0 w 5443"/>
              <a:gd name="T7" fmla="*/ 182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443" h="210">
                <a:moveTo>
                  <a:pt x="0" y="182"/>
                </a:moveTo>
                <a:lnTo>
                  <a:pt x="5443" y="0"/>
                </a:lnTo>
                <a:lnTo>
                  <a:pt x="0" y="210"/>
                </a:lnTo>
                <a:lnTo>
                  <a:pt x="0" y="182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3084" name="Freeform 12"/>
          <p:cNvSpPr>
            <a:spLocks/>
          </p:cNvSpPr>
          <p:nvPr userDrawn="1"/>
        </p:nvSpPr>
        <p:spPr bwMode="auto">
          <a:xfrm>
            <a:off x="469900" y="-1588"/>
            <a:ext cx="461963" cy="4978401"/>
          </a:xfrm>
          <a:custGeom>
            <a:avLst/>
            <a:gdLst>
              <a:gd name="T0" fmla="*/ 263 w 291"/>
              <a:gd name="T1" fmla="*/ 0 h 3136"/>
              <a:gd name="T2" fmla="*/ 0 w 291"/>
              <a:gd name="T3" fmla="*/ 3136 h 3136"/>
              <a:gd name="T4" fmla="*/ 291 w 291"/>
              <a:gd name="T5" fmla="*/ 0 h 3136"/>
              <a:gd name="T6" fmla="*/ 263 w 291"/>
              <a:gd name="T7" fmla="*/ 0 h 3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1" h="3136">
                <a:moveTo>
                  <a:pt x="263" y="0"/>
                </a:moveTo>
                <a:lnTo>
                  <a:pt x="0" y="3136"/>
                </a:lnTo>
                <a:lnTo>
                  <a:pt x="291" y="0"/>
                </a:lnTo>
                <a:lnTo>
                  <a:pt x="263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3085" name="Freeform 13"/>
          <p:cNvSpPr>
            <a:spLocks/>
          </p:cNvSpPr>
          <p:nvPr userDrawn="1"/>
        </p:nvSpPr>
        <p:spPr bwMode="auto">
          <a:xfrm>
            <a:off x="8388350" y="3695700"/>
            <a:ext cx="673100" cy="3160713"/>
          </a:xfrm>
          <a:custGeom>
            <a:avLst/>
            <a:gdLst>
              <a:gd name="T0" fmla="*/ 28 w 424"/>
              <a:gd name="T1" fmla="*/ 1991 h 1991"/>
              <a:gd name="T2" fmla="*/ 424 w 424"/>
              <a:gd name="T3" fmla="*/ 0 h 1991"/>
              <a:gd name="T4" fmla="*/ 0 w 424"/>
              <a:gd name="T5" fmla="*/ 1991 h 1991"/>
              <a:gd name="T6" fmla="*/ 28 w 424"/>
              <a:gd name="T7" fmla="*/ 1991 h 19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24" h="1991">
                <a:moveTo>
                  <a:pt x="28" y="1991"/>
                </a:moveTo>
                <a:lnTo>
                  <a:pt x="424" y="0"/>
                </a:lnTo>
                <a:lnTo>
                  <a:pt x="0" y="1991"/>
                </a:lnTo>
                <a:lnTo>
                  <a:pt x="28" y="1991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3086" name="Freeform 14"/>
          <p:cNvSpPr>
            <a:spLocks/>
          </p:cNvSpPr>
          <p:nvPr userDrawn="1"/>
        </p:nvSpPr>
        <p:spPr bwMode="auto">
          <a:xfrm>
            <a:off x="5988050" y="5581650"/>
            <a:ext cx="3152775" cy="663575"/>
          </a:xfrm>
          <a:custGeom>
            <a:avLst/>
            <a:gdLst>
              <a:gd name="T0" fmla="*/ 1986 w 1986"/>
              <a:gd name="T1" fmla="*/ 28 h 418"/>
              <a:gd name="T2" fmla="*/ 0 w 1986"/>
              <a:gd name="T3" fmla="*/ 418 h 418"/>
              <a:gd name="T4" fmla="*/ 1986 w 1986"/>
              <a:gd name="T5" fmla="*/ 0 h 418"/>
              <a:gd name="T6" fmla="*/ 1986 w 1986"/>
              <a:gd name="T7" fmla="*/ 28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86" h="418">
                <a:moveTo>
                  <a:pt x="1986" y="28"/>
                </a:moveTo>
                <a:lnTo>
                  <a:pt x="0" y="418"/>
                </a:lnTo>
                <a:lnTo>
                  <a:pt x="1986" y="0"/>
                </a:lnTo>
                <a:lnTo>
                  <a:pt x="1986" y="28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TW" altLang="en-US" noProof="0" smtClean="0"/>
              <a:t>按一下以編輯母片標題樣式</a:t>
            </a:r>
            <a:endParaRPr lang="ja-JP" altLang="en-US" noProof="0" smtClean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zh-TW" altLang="en-US" noProof="0" smtClean="0"/>
              <a:t>按一下以編輯母片副標題樣式</a:t>
            </a:r>
            <a:endParaRPr lang="ja-JP" altLang="en-US" noProof="0" smtClean="0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8426450" y="6237288"/>
            <a:ext cx="504825" cy="476250"/>
          </a:xfrm>
        </p:spPr>
        <p:txBody>
          <a:bodyPr/>
          <a:lstStyle>
            <a:lvl1pPr>
              <a:defRPr/>
            </a:lvl1pPr>
          </a:lstStyle>
          <a:p>
            <a:fld id="{B6A3C1CA-9EC2-4802-BA36-BF5A762E4A4A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3DB736B-7BD6-4485-8487-11FDB0337092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076541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69088" y="274638"/>
            <a:ext cx="2017712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11188" y="274638"/>
            <a:ext cx="59055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D199C52-9FC9-4236-A882-F6F32497A668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70700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A733D80-054E-42C1-9DBA-140A1BC9B4CE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538084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A927867-1E38-409B-AE1F-678767F4E710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798643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11188" y="1600200"/>
            <a:ext cx="3960812" cy="452596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724400" y="1600200"/>
            <a:ext cx="3962400" cy="452596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A468D5F-3C30-4E8F-82B1-C129F26A730D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81908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35AAF36-E3E6-4722-8851-CE3DF057CE54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521271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46BC4E4-D1CD-4A4A-AD84-BB280A369F7E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647071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2567DC0-C116-4B59-9369-5DC73199659A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948543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EBCE9B4-9866-429D-AFC9-D9BE7F260433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311187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E232F4-3FA7-48CE-A53F-D4E7294DE563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120355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AutoShape 7"/>
          <p:cNvSpPr>
            <a:spLocks noChangeArrowheads="1"/>
          </p:cNvSpPr>
          <p:nvPr userDrawn="1"/>
        </p:nvSpPr>
        <p:spPr bwMode="auto">
          <a:xfrm flipV="1">
            <a:off x="250825" y="0"/>
            <a:ext cx="431800" cy="5013325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32" name="AutoShape 8"/>
          <p:cNvSpPr>
            <a:spLocks noChangeArrowheads="1"/>
          </p:cNvSpPr>
          <p:nvPr userDrawn="1"/>
        </p:nvSpPr>
        <p:spPr bwMode="auto">
          <a:xfrm flipV="1">
            <a:off x="0" y="188913"/>
            <a:ext cx="8748713" cy="287337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33" name="Freeform 9"/>
          <p:cNvSpPr>
            <a:spLocks/>
          </p:cNvSpPr>
          <p:nvPr userDrawn="1"/>
        </p:nvSpPr>
        <p:spPr bwMode="auto">
          <a:xfrm>
            <a:off x="8474075" y="3687763"/>
            <a:ext cx="649288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34" name="Freeform 10"/>
          <p:cNvSpPr>
            <a:spLocks/>
          </p:cNvSpPr>
          <p:nvPr userDrawn="1"/>
        </p:nvSpPr>
        <p:spPr bwMode="auto">
          <a:xfrm rot="5400000" flipV="1">
            <a:off x="7235031" y="4910932"/>
            <a:ext cx="649287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35" name="Freeform 11"/>
          <p:cNvSpPr>
            <a:spLocks/>
          </p:cNvSpPr>
          <p:nvPr userDrawn="1"/>
        </p:nvSpPr>
        <p:spPr bwMode="auto">
          <a:xfrm>
            <a:off x="0" y="247650"/>
            <a:ext cx="8640763" cy="333375"/>
          </a:xfrm>
          <a:custGeom>
            <a:avLst/>
            <a:gdLst>
              <a:gd name="T0" fmla="*/ 0 w 5443"/>
              <a:gd name="T1" fmla="*/ 182 h 210"/>
              <a:gd name="T2" fmla="*/ 5443 w 5443"/>
              <a:gd name="T3" fmla="*/ 0 h 210"/>
              <a:gd name="T4" fmla="*/ 0 w 5443"/>
              <a:gd name="T5" fmla="*/ 210 h 210"/>
              <a:gd name="T6" fmla="*/ 0 w 5443"/>
              <a:gd name="T7" fmla="*/ 182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443" h="210">
                <a:moveTo>
                  <a:pt x="0" y="182"/>
                </a:moveTo>
                <a:lnTo>
                  <a:pt x="5443" y="0"/>
                </a:lnTo>
                <a:lnTo>
                  <a:pt x="0" y="210"/>
                </a:lnTo>
                <a:lnTo>
                  <a:pt x="0" y="182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36" name="Freeform 12"/>
          <p:cNvSpPr>
            <a:spLocks/>
          </p:cNvSpPr>
          <p:nvPr userDrawn="1"/>
        </p:nvSpPr>
        <p:spPr bwMode="auto">
          <a:xfrm>
            <a:off x="325438" y="-1588"/>
            <a:ext cx="461962" cy="4978401"/>
          </a:xfrm>
          <a:custGeom>
            <a:avLst/>
            <a:gdLst>
              <a:gd name="T0" fmla="*/ 263 w 291"/>
              <a:gd name="T1" fmla="*/ 0 h 3136"/>
              <a:gd name="T2" fmla="*/ 0 w 291"/>
              <a:gd name="T3" fmla="*/ 3136 h 3136"/>
              <a:gd name="T4" fmla="*/ 291 w 291"/>
              <a:gd name="T5" fmla="*/ 0 h 3136"/>
              <a:gd name="T6" fmla="*/ 263 w 291"/>
              <a:gd name="T7" fmla="*/ 0 h 3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1" h="3136">
                <a:moveTo>
                  <a:pt x="263" y="0"/>
                </a:moveTo>
                <a:lnTo>
                  <a:pt x="0" y="3136"/>
                </a:lnTo>
                <a:lnTo>
                  <a:pt x="291" y="0"/>
                </a:lnTo>
                <a:lnTo>
                  <a:pt x="263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37" name="Freeform 13"/>
          <p:cNvSpPr>
            <a:spLocks/>
          </p:cNvSpPr>
          <p:nvPr userDrawn="1"/>
        </p:nvSpPr>
        <p:spPr bwMode="auto">
          <a:xfrm>
            <a:off x="8388350" y="3695700"/>
            <a:ext cx="673100" cy="3160713"/>
          </a:xfrm>
          <a:custGeom>
            <a:avLst/>
            <a:gdLst>
              <a:gd name="T0" fmla="*/ 28 w 424"/>
              <a:gd name="T1" fmla="*/ 1991 h 1991"/>
              <a:gd name="T2" fmla="*/ 424 w 424"/>
              <a:gd name="T3" fmla="*/ 0 h 1991"/>
              <a:gd name="T4" fmla="*/ 0 w 424"/>
              <a:gd name="T5" fmla="*/ 1991 h 1991"/>
              <a:gd name="T6" fmla="*/ 28 w 424"/>
              <a:gd name="T7" fmla="*/ 1991 h 19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24" h="1991">
                <a:moveTo>
                  <a:pt x="28" y="1991"/>
                </a:moveTo>
                <a:lnTo>
                  <a:pt x="424" y="0"/>
                </a:lnTo>
                <a:lnTo>
                  <a:pt x="0" y="1991"/>
                </a:lnTo>
                <a:lnTo>
                  <a:pt x="28" y="1991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38" name="Freeform 14"/>
          <p:cNvSpPr>
            <a:spLocks/>
          </p:cNvSpPr>
          <p:nvPr userDrawn="1"/>
        </p:nvSpPr>
        <p:spPr bwMode="auto">
          <a:xfrm>
            <a:off x="5988050" y="6092825"/>
            <a:ext cx="3152775" cy="663575"/>
          </a:xfrm>
          <a:custGeom>
            <a:avLst/>
            <a:gdLst>
              <a:gd name="T0" fmla="*/ 1986 w 1986"/>
              <a:gd name="T1" fmla="*/ 28 h 418"/>
              <a:gd name="T2" fmla="*/ 0 w 1986"/>
              <a:gd name="T3" fmla="*/ 418 h 418"/>
              <a:gd name="T4" fmla="*/ 1986 w 1986"/>
              <a:gd name="T5" fmla="*/ 0 h 418"/>
              <a:gd name="T6" fmla="*/ 1986 w 1986"/>
              <a:gd name="T7" fmla="*/ 28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86" h="418">
                <a:moveTo>
                  <a:pt x="1986" y="28"/>
                </a:moveTo>
                <a:lnTo>
                  <a:pt x="0" y="418"/>
                </a:lnTo>
                <a:lnTo>
                  <a:pt x="1986" y="0"/>
                </a:lnTo>
                <a:lnTo>
                  <a:pt x="1986" y="28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274638"/>
            <a:ext cx="8075612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smtClean="0"/>
              <a:t>マスタ タイトルの書式設定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1188" y="1600200"/>
            <a:ext cx="8075612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 altLang="ja-JP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 altLang="ja-JP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26450" y="6232525"/>
            <a:ext cx="51435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003300"/>
                </a:solidFill>
              </a:defRPr>
            </a:lvl1pPr>
          </a:lstStyle>
          <a:p>
            <a:fld id="{F9337B03-304C-4E18-9C94-395573E0B906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kumimoji="1" sz="4400" kern="1200">
          <a:solidFill>
            <a:srgbClr val="003300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kumimoji="1" sz="3200" kern="1200">
          <a:solidFill>
            <a:srgbClr val="003300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kumimoji="1" sz="2800" kern="1200">
          <a:solidFill>
            <a:srgbClr val="003300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kumimoji="1" sz="2400" kern="1200">
          <a:solidFill>
            <a:srgbClr val="003300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 kern="1200">
          <a:solidFill>
            <a:srgbClr val="003300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 kern="1200">
          <a:solidFill>
            <a:srgbClr val="0033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/>
          <a:p>
            <a:fld id="{98D61AFC-2BA5-4B8F-BC45-ED8866EF82C1}" type="slidenum">
              <a:rPr lang="en-US" altLang="ja-JP"/>
              <a:pPr/>
              <a:t>1</a:t>
            </a:fld>
            <a:endParaRPr lang="en-US" altLang="ja-JP"/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網頁設</a:t>
            </a:r>
            <a:r>
              <a:rPr lang="zh-TW" altLang="en-US" dirty="0"/>
              <a:t>計</a:t>
            </a:r>
            <a:endParaRPr lang="en-US" altLang="ja-JP" dirty="0"/>
          </a:p>
        </p:txBody>
      </p:sp>
      <p:sp>
        <p:nvSpPr>
          <p:cNvPr id="2052" name="AutoShape 4"/>
          <p:cNvSpPr>
            <a:spLocks noChangeArrowheads="1"/>
          </p:cNvSpPr>
          <p:nvPr/>
        </p:nvSpPr>
        <p:spPr bwMode="auto">
          <a:xfrm flipV="1">
            <a:off x="395288" y="0"/>
            <a:ext cx="431800" cy="5013325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053" name="AutoShape 5"/>
          <p:cNvSpPr>
            <a:spLocks noChangeArrowheads="1"/>
          </p:cNvSpPr>
          <p:nvPr/>
        </p:nvSpPr>
        <p:spPr bwMode="auto">
          <a:xfrm flipV="1">
            <a:off x="0" y="1524000"/>
            <a:ext cx="8748713" cy="287338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056" name="Freeform 8"/>
          <p:cNvSpPr>
            <a:spLocks/>
          </p:cNvSpPr>
          <p:nvPr/>
        </p:nvSpPr>
        <p:spPr bwMode="auto">
          <a:xfrm>
            <a:off x="8474075" y="3687763"/>
            <a:ext cx="649288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058" name="Freeform 10"/>
          <p:cNvSpPr>
            <a:spLocks/>
          </p:cNvSpPr>
          <p:nvPr/>
        </p:nvSpPr>
        <p:spPr bwMode="auto">
          <a:xfrm rot="5400000" flipV="1">
            <a:off x="7235031" y="4399757"/>
            <a:ext cx="649287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061" name="Freeform 13"/>
          <p:cNvSpPr>
            <a:spLocks/>
          </p:cNvSpPr>
          <p:nvPr/>
        </p:nvSpPr>
        <p:spPr bwMode="auto">
          <a:xfrm>
            <a:off x="0" y="1582738"/>
            <a:ext cx="8640763" cy="333375"/>
          </a:xfrm>
          <a:custGeom>
            <a:avLst/>
            <a:gdLst>
              <a:gd name="T0" fmla="*/ 0 w 5443"/>
              <a:gd name="T1" fmla="*/ 182 h 210"/>
              <a:gd name="T2" fmla="*/ 5443 w 5443"/>
              <a:gd name="T3" fmla="*/ 0 h 210"/>
              <a:gd name="T4" fmla="*/ 0 w 5443"/>
              <a:gd name="T5" fmla="*/ 210 h 210"/>
              <a:gd name="T6" fmla="*/ 0 w 5443"/>
              <a:gd name="T7" fmla="*/ 182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443" h="210">
                <a:moveTo>
                  <a:pt x="0" y="182"/>
                </a:moveTo>
                <a:lnTo>
                  <a:pt x="5443" y="0"/>
                </a:lnTo>
                <a:lnTo>
                  <a:pt x="0" y="210"/>
                </a:lnTo>
                <a:lnTo>
                  <a:pt x="0" y="182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062" name="Freeform 14"/>
          <p:cNvSpPr>
            <a:spLocks/>
          </p:cNvSpPr>
          <p:nvPr/>
        </p:nvSpPr>
        <p:spPr bwMode="auto">
          <a:xfrm>
            <a:off x="469900" y="-1588"/>
            <a:ext cx="461963" cy="4978401"/>
          </a:xfrm>
          <a:custGeom>
            <a:avLst/>
            <a:gdLst>
              <a:gd name="T0" fmla="*/ 263 w 291"/>
              <a:gd name="T1" fmla="*/ 0 h 3136"/>
              <a:gd name="T2" fmla="*/ 0 w 291"/>
              <a:gd name="T3" fmla="*/ 3136 h 3136"/>
              <a:gd name="T4" fmla="*/ 291 w 291"/>
              <a:gd name="T5" fmla="*/ 0 h 3136"/>
              <a:gd name="T6" fmla="*/ 263 w 291"/>
              <a:gd name="T7" fmla="*/ 0 h 3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1" h="3136">
                <a:moveTo>
                  <a:pt x="263" y="0"/>
                </a:moveTo>
                <a:lnTo>
                  <a:pt x="0" y="3136"/>
                </a:lnTo>
                <a:lnTo>
                  <a:pt x="291" y="0"/>
                </a:lnTo>
                <a:lnTo>
                  <a:pt x="263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063" name="Freeform 15"/>
          <p:cNvSpPr>
            <a:spLocks/>
          </p:cNvSpPr>
          <p:nvPr/>
        </p:nvSpPr>
        <p:spPr bwMode="auto">
          <a:xfrm>
            <a:off x="8388350" y="3695700"/>
            <a:ext cx="673100" cy="3160713"/>
          </a:xfrm>
          <a:custGeom>
            <a:avLst/>
            <a:gdLst>
              <a:gd name="T0" fmla="*/ 28 w 424"/>
              <a:gd name="T1" fmla="*/ 1991 h 1991"/>
              <a:gd name="T2" fmla="*/ 424 w 424"/>
              <a:gd name="T3" fmla="*/ 0 h 1991"/>
              <a:gd name="T4" fmla="*/ 0 w 424"/>
              <a:gd name="T5" fmla="*/ 1991 h 1991"/>
              <a:gd name="T6" fmla="*/ 28 w 424"/>
              <a:gd name="T7" fmla="*/ 1991 h 19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24" h="1991">
                <a:moveTo>
                  <a:pt x="28" y="1991"/>
                </a:moveTo>
                <a:lnTo>
                  <a:pt x="424" y="0"/>
                </a:lnTo>
                <a:lnTo>
                  <a:pt x="0" y="1991"/>
                </a:lnTo>
                <a:lnTo>
                  <a:pt x="28" y="1991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064" name="Freeform 16"/>
          <p:cNvSpPr>
            <a:spLocks/>
          </p:cNvSpPr>
          <p:nvPr/>
        </p:nvSpPr>
        <p:spPr bwMode="auto">
          <a:xfrm>
            <a:off x="5988050" y="5581650"/>
            <a:ext cx="3152775" cy="663575"/>
          </a:xfrm>
          <a:custGeom>
            <a:avLst/>
            <a:gdLst>
              <a:gd name="T0" fmla="*/ 1986 w 1986"/>
              <a:gd name="T1" fmla="*/ 28 h 418"/>
              <a:gd name="T2" fmla="*/ 0 w 1986"/>
              <a:gd name="T3" fmla="*/ 418 h 418"/>
              <a:gd name="T4" fmla="*/ 1986 w 1986"/>
              <a:gd name="T5" fmla="*/ 0 h 418"/>
              <a:gd name="T6" fmla="*/ 1986 w 1986"/>
              <a:gd name="T7" fmla="*/ 28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86" h="418">
                <a:moveTo>
                  <a:pt x="1986" y="28"/>
                </a:moveTo>
                <a:lnTo>
                  <a:pt x="0" y="418"/>
                </a:lnTo>
                <a:lnTo>
                  <a:pt x="1986" y="0"/>
                </a:lnTo>
                <a:lnTo>
                  <a:pt x="1986" y="28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網站功能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蒐集最新的氣候變遷報導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提供最新關於政策的訊息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提供目前正在進行中的全球活動動態</a:t>
            </a:r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>
              <a:buNone/>
            </a:pP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提供關於全球暖化及氣候變遷的相關知識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密切觀察相關人員動態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提</a:t>
            </a:r>
            <a:r>
              <a:rPr lang="zh-TW" altLang="en-US" sz="18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供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贊助的功能</a:t>
            </a:r>
            <a:endParaRPr lang="zh-TW" altLang="en-US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10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661361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網站架構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11</a:t>
            </a:fld>
            <a:endParaRPr lang="en-US" altLang="ja-JP"/>
          </a:p>
        </p:txBody>
      </p:sp>
      <p:sp>
        <p:nvSpPr>
          <p:cNvPr id="6" name="矩形 5"/>
          <p:cNvSpPr/>
          <p:nvPr/>
        </p:nvSpPr>
        <p:spPr>
          <a:xfrm>
            <a:off x="370627" y="3459767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最新</a:t>
            </a:r>
            <a:r>
              <a:rPr lang="zh-TW" altLang="en-US" dirty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動態</a:t>
            </a:r>
          </a:p>
        </p:txBody>
      </p:sp>
      <p:sp>
        <p:nvSpPr>
          <p:cNvPr id="7" name="矩形 6"/>
          <p:cNvSpPr/>
          <p:nvPr/>
        </p:nvSpPr>
        <p:spPr>
          <a:xfrm>
            <a:off x="3491880" y="3341374"/>
            <a:ext cx="1939230" cy="748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首頁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511660" y="1685938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最新新聞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531876" y="5383504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相關文章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156176" y="5383503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研究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243465" y="3459766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贊助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cxnSp>
        <p:nvCxnSpPr>
          <p:cNvPr id="13" name="直線單箭頭接點 12"/>
          <p:cNvCxnSpPr>
            <a:stCxn id="7" idx="1"/>
            <a:endCxn id="6" idx="3"/>
          </p:cNvCxnSpPr>
          <p:nvPr/>
        </p:nvCxnSpPr>
        <p:spPr>
          <a:xfrm flipH="1" flipV="1">
            <a:off x="1810787" y="3715683"/>
            <a:ext cx="1681093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直線單箭頭接點 14"/>
          <p:cNvCxnSpPr>
            <a:stCxn id="7" idx="0"/>
            <a:endCxn id="8" idx="2"/>
          </p:cNvCxnSpPr>
          <p:nvPr/>
        </p:nvCxnSpPr>
        <p:spPr>
          <a:xfrm flipH="1" flipV="1">
            <a:off x="2231740" y="2197769"/>
            <a:ext cx="2229755" cy="114360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直線單箭頭接點 16"/>
          <p:cNvCxnSpPr>
            <a:stCxn id="7" idx="2"/>
            <a:endCxn id="9" idx="0"/>
          </p:cNvCxnSpPr>
          <p:nvPr/>
        </p:nvCxnSpPr>
        <p:spPr>
          <a:xfrm flipH="1">
            <a:off x="2251956" y="4089993"/>
            <a:ext cx="2209539" cy="129351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線單箭頭接點 18"/>
          <p:cNvCxnSpPr>
            <a:stCxn id="7" idx="2"/>
            <a:endCxn id="10" idx="0"/>
          </p:cNvCxnSpPr>
          <p:nvPr/>
        </p:nvCxnSpPr>
        <p:spPr>
          <a:xfrm>
            <a:off x="4461495" y="4089993"/>
            <a:ext cx="2414761" cy="12935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線單箭頭接點 20"/>
          <p:cNvCxnSpPr>
            <a:stCxn id="7" idx="3"/>
            <a:endCxn id="11" idx="1"/>
          </p:cNvCxnSpPr>
          <p:nvPr/>
        </p:nvCxnSpPr>
        <p:spPr>
          <a:xfrm flipV="1">
            <a:off x="5431110" y="3715682"/>
            <a:ext cx="1812355" cy="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6174396" y="1685938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註冊、登入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cxnSp>
        <p:nvCxnSpPr>
          <p:cNvPr id="47" name="直線單箭頭接點 46"/>
          <p:cNvCxnSpPr>
            <a:stCxn id="45" idx="2"/>
            <a:endCxn id="7" idx="0"/>
          </p:cNvCxnSpPr>
          <p:nvPr/>
        </p:nvCxnSpPr>
        <p:spPr>
          <a:xfrm flipH="1">
            <a:off x="4461495" y="2197769"/>
            <a:ext cx="2432981" cy="114360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直線單箭頭接點 4"/>
          <p:cNvCxnSpPr>
            <a:stCxn id="8" idx="2"/>
            <a:endCxn id="6" idx="0"/>
          </p:cNvCxnSpPr>
          <p:nvPr/>
        </p:nvCxnSpPr>
        <p:spPr>
          <a:xfrm flipH="1">
            <a:off x="1090707" y="2197769"/>
            <a:ext cx="1141033" cy="126199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直線單箭頭接點 13"/>
          <p:cNvCxnSpPr>
            <a:stCxn id="45" idx="1"/>
            <a:endCxn id="8" idx="3"/>
          </p:cNvCxnSpPr>
          <p:nvPr/>
        </p:nvCxnSpPr>
        <p:spPr>
          <a:xfrm flipH="1">
            <a:off x="2951820" y="1941854"/>
            <a:ext cx="322257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線單箭頭接點 17"/>
          <p:cNvCxnSpPr>
            <a:stCxn id="45" idx="2"/>
            <a:endCxn id="11" idx="0"/>
          </p:cNvCxnSpPr>
          <p:nvPr/>
        </p:nvCxnSpPr>
        <p:spPr>
          <a:xfrm>
            <a:off x="6894476" y="2197769"/>
            <a:ext cx="1069069" cy="126199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直線單箭頭接點 21"/>
          <p:cNvCxnSpPr>
            <a:stCxn id="6" idx="2"/>
            <a:endCxn id="9" idx="0"/>
          </p:cNvCxnSpPr>
          <p:nvPr/>
        </p:nvCxnSpPr>
        <p:spPr>
          <a:xfrm>
            <a:off x="1090707" y="3971598"/>
            <a:ext cx="1161249" cy="141190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線單箭頭接點 23"/>
          <p:cNvCxnSpPr>
            <a:stCxn id="11" idx="2"/>
            <a:endCxn id="10" idx="0"/>
          </p:cNvCxnSpPr>
          <p:nvPr/>
        </p:nvCxnSpPr>
        <p:spPr>
          <a:xfrm flipH="1">
            <a:off x="6876256" y="3971597"/>
            <a:ext cx="1087289" cy="141190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直線單箭頭接點 25"/>
          <p:cNvCxnSpPr>
            <a:stCxn id="9" idx="3"/>
            <a:endCxn id="10" idx="1"/>
          </p:cNvCxnSpPr>
          <p:nvPr/>
        </p:nvCxnSpPr>
        <p:spPr>
          <a:xfrm flipV="1">
            <a:off x="2972036" y="5639419"/>
            <a:ext cx="3184140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7043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未來規劃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sz="1800" dirty="0" smtClean="0"/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除了原本的網站功能以外希望也能提供實體的活動</a:t>
            </a:r>
            <a:r>
              <a:rPr lang="en-US" altLang="zh-TW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(</a:t>
            </a:r>
            <a:r>
              <a:rPr lang="en-US" altLang="zh-TW" sz="1800" dirty="0" err="1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Exp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：遊行、同好會、街上募資、舉辦實體公聽會</a:t>
            </a:r>
            <a:r>
              <a:rPr lang="en-US" altLang="zh-TW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)</a:t>
            </a: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與企業合作共同達成一些環保、減碳的策略制定</a:t>
            </a:r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與政府合作，向民眾提供相關減碳、全球暖化及氣候變遷的相關知識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擴展到與相關組織合作舉辦淨灘活動、國際減碳活動或馬拉松宣傳活動</a:t>
            </a:r>
          </a:p>
          <a:p>
            <a:pPr marL="0" indent="0">
              <a:buNone/>
            </a:pPr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12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29098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佈局規劃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13</a:t>
            </a:fld>
            <a:endParaRPr lang="en-US" altLang="ja-JP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335559"/>
            <a:ext cx="3576616" cy="5373216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5731" y="1335560"/>
            <a:ext cx="2151892" cy="5373216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9922" y="1335559"/>
            <a:ext cx="2356779" cy="537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229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佈局規劃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14</a:t>
            </a:fld>
            <a:endParaRPr lang="en-US" altLang="ja-JP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46" y="1339144"/>
            <a:ext cx="3312367" cy="5368007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214" y="1339144"/>
            <a:ext cx="2952328" cy="5368007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843" y="1339144"/>
            <a:ext cx="2353599" cy="5368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557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佈局規劃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15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663907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C5296-405F-4B71-9ADC-B73946E8F2C5}" type="slidenum">
              <a:rPr lang="en-US" altLang="ja-JP"/>
              <a:pPr/>
              <a:t>2</a:t>
            </a:fld>
            <a:endParaRPr lang="en-US" altLang="ja-JP"/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專案介紹</a:t>
            </a:r>
            <a:endParaRPr lang="en-US" altLang="ja-JP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altLang="zh-TW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r>
              <a:rPr lang="zh-TW" altLang="en-US" sz="24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網站名稱</a:t>
            </a:r>
            <a:r>
              <a:rPr lang="en-US" altLang="zh-TW" sz="24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: Global-Warning</a:t>
            </a:r>
          </a:p>
          <a:p>
            <a:pPr marL="0" indent="0" algn="ctr">
              <a:buNone/>
            </a:pPr>
            <a:endParaRPr lang="en-US" altLang="zh-TW" sz="16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r>
              <a:rPr lang="zh-TW" altLang="en-US" sz="20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目的</a:t>
            </a:r>
            <a:endParaRPr lang="en-US" altLang="zh-TW" sz="20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r>
              <a:rPr lang="zh-TW" altLang="en-US" sz="20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分享氣候變遷等全球議題</a:t>
            </a:r>
            <a:endParaRPr lang="en-US" altLang="zh-TW" sz="20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endParaRPr lang="en-US" altLang="zh-TW" sz="20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endParaRPr lang="en-US" altLang="zh-TW" sz="20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r>
              <a:rPr lang="en-US" altLang="zh-TW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Global-Warning </a:t>
            </a:r>
            <a:r>
              <a:rPr lang="zh-TW" altLang="en-US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是個網站提供最新</a:t>
            </a:r>
            <a:r>
              <a:rPr lang="zh-TW" altLang="en-US" sz="20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關於全球氣候</a:t>
            </a:r>
            <a:endParaRPr lang="en-US" altLang="zh-TW" sz="20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r>
              <a:rPr lang="zh-TW" altLang="en-US" sz="20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的</a:t>
            </a:r>
            <a:r>
              <a:rPr lang="zh-TW" altLang="en-US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文章</a:t>
            </a:r>
            <a:r>
              <a:rPr lang="zh-TW" altLang="en-US" sz="20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、新聞及研究，也會提供目前正在進行的相關活動。</a:t>
            </a:r>
            <a:endParaRPr lang="en-US" altLang="zh-TW" sz="16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endParaRPr lang="en-US" altLang="zh-TW" sz="20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人員介紹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3</a:t>
            </a:fld>
            <a:endParaRPr lang="en-US" altLang="ja-JP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962" y="1295363"/>
            <a:ext cx="1524000" cy="1524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962" y="3711841"/>
            <a:ext cx="1522800" cy="1522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1296563"/>
            <a:ext cx="1522800" cy="1522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圖片 7"/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3711841"/>
            <a:ext cx="1522800" cy="1522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文字方塊 8"/>
          <p:cNvSpPr txBox="1"/>
          <p:nvPr/>
        </p:nvSpPr>
        <p:spPr>
          <a:xfrm>
            <a:off x="1979712" y="285821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陳志芳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1287214" y="3271083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網頁設計、版面設計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6118953" y="285266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蔡一玄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5426455" y="3267359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網頁設計、版面設計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1979711" y="530919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黃浚彥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1351283" y="5678526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美工設計、網頁製作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5426455" y="5678526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報告製作、網頁製作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6118953" y="530919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黃浚彥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62584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緣起與創作原因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11188" y="1600200"/>
            <a:ext cx="8329612" cy="4525963"/>
          </a:xfrm>
        </p:spPr>
        <p:txBody>
          <a:bodyPr/>
          <a:lstStyle/>
          <a:p>
            <a:pPr algn="just"/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just">
              <a:buNone/>
            </a:pP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just"/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美國</a:t>
            </a:r>
            <a:r>
              <a:rPr lang="zh-TW" altLang="en-US" sz="18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總統決定退出巴黎協議，並提出氣候變遷與全球暖化只是研究員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欺騙的手法，所以我們決定做一個網路平台，傳播、警惕及提供關於氣候變遷、全球暖化及相關環境議題。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just"/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just"/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just"/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全球暖化這項議題，已經被討論很久，而如何將這個問題及避免的方法更有效的傳遞就是運用網路，</a:t>
            </a:r>
            <a:r>
              <a:rPr lang="zh-TW" altLang="en-US" sz="18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所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以我們決定做一個網站名叫「</a:t>
            </a:r>
            <a:r>
              <a:rPr lang="en-US" altLang="zh-TW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Global Warning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」，意義是要提醒這件事情已經很嚴重，需要被重視。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4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901913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解決現階段何種問題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5</a:t>
            </a:fld>
            <a:endParaRPr lang="en-US" altLang="ja-JP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1631231"/>
            <a:ext cx="2808312" cy="1872208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018" y="4002903"/>
            <a:ext cx="3120347" cy="187220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3805143"/>
            <a:ext cx="2069968" cy="2069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995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專案特色說明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多功能整合</a:t>
            </a:r>
            <a:r>
              <a:rPr lang="en-US" altLang="zh-TW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(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教育</a:t>
            </a:r>
            <a:r>
              <a:rPr lang="zh-TW" altLang="en-US" sz="18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、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新聞、論壇</a:t>
            </a:r>
            <a:r>
              <a:rPr lang="en-US" altLang="zh-TW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)</a:t>
            </a: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全球暖化為國際議題，網站內容全英文</a:t>
            </a:r>
            <a:endParaRPr lang="zh-TW" altLang="en-US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6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0646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目標對象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關注全球議題的人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未有危機意識的人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想了解氣候變遷對我們影響的人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zh-TW" altLang="en-US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7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9494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11188" y="252336"/>
            <a:ext cx="8075612" cy="1143000"/>
          </a:xfrm>
        </p:spPr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情境說明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8</a:t>
            </a:fld>
            <a:endParaRPr lang="en-US" altLang="ja-JP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324680"/>
            <a:ext cx="4540560" cy="302704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5440524" y="1324680"/>
            <a:ext cx="1645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名子：</a:t>
            </a:r>
            <a:r>
              <a:rPr lang="en-US" altLang="zh-TW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Johnny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5440524" y="169401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職位：大學</a:t>
            </a:r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生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5440524" y="2653534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個性：樂觀、喜歡幫助人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5440524" y="3153211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興趣：關注環境議題、做</a:t>
            </a:r>
            <a:r>
              <a:rPr lang="en-US" altLang="zh-TW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/>
            </a:r>
            <a:br>
              <a:rPr lang="en-US" altLang="zh-TW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</a:br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國際志工、喜歡旅行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755577" y="4869160"/>
            <a:ext cx="76708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TW" dirty="0" smtClean="0"/>
              <a:t>Hey! I'm Johnny, a college student; I love to read some article about climate change, international issue in my free time, and use my vacation between semesters to be a volunteer, going aboard to help people who is harsh in their general daily life.</a:t>
            </a:r>
          </a:p>
        </p:txBody>
      </p:sp>
    </p:spTree>
    <p:extLst>
      <p:ext uri="{BB962C8B-B14F-4D97-AF65-F5344CB8AC3E}">
        <p14:creationId xmlns:p14="http://schemas.microsoft.com/office/powerpoint/2010/main" val="4065691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情境說</a:t>
            </a:r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明</a:t>
            </a: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90" y="3208189"/>
            <a:ext cx="4536504" cy="3024336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9</a:t>
            </a:fld>
            <a:endParaRPr lang="en-US" altLang="ja-JP"/>
          </a:p>
        </p:txBody>
      </p:sp>
      <p:sp>
        <p:nvSpPr>
          <p:cNvPr id="6" name="橢圓形圖說文字 5"/>
          <p:cNvSpPr/>
          <p:nvPr/>
        </p:nvSpPr>
        <p:spPr>
          <a:xfrm>
            <a:off x="1925960" y="2076532"/>
            <a:ext cx="3096344" cy="1764159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Hey! I'm </a:t>
            </a:r>
            <a:r>
              <a:rPr lang="en-US" altLang="zh-TW" dirty="0" err="1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johnny</a:t>
            </a:r>
            <a:r>
              <a:rPr lang="en-US" altLang="zh-TW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, it's glad to be here helping people with you guys.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3158201"/>
            <a:ext cx="4611486" cy="3074324"/>
          </a:xfrm>
          <a:prstGeom prst="rect">
            <a:avLst/>
          </a:prstGeom>
        </p:spPr>
      </p:pic>
      <p:sp>
        <p:nvSpPr>
          <p:cNvPr id="8" name="橢圓形圖說文字 7"/>
          <p:cNvSpPr/>
          <p:nvPr/>
        </p:nvSpPr>
        <p:spPr>
          <a:xfrm flipH="1">
            <a:off x="4127357" y="1896511"/>
            <a:ext cx="3744416" cy="2124199"/>
          </a:xfrm>
          <a:prstGeom prst="wedgeEllipseCallout">
            <a:avLst/>
          </a:prstGeom>
          <a:solidFill>
            <a:srgbClr val="92D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Nice to meet you </a:t>
            </a:r>
            <a:r>
              <a:rPr lang="en-US" altLang="zh-TW" dirty="0" err="1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johnny</a:t>
            </a:r>
            <a:r>
              <a:rPr lang="en-US" altLang="zh-TW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, glad to have you in our group, but where did you get the information about this activity?</a:t>
            </a:r>
          </a:p>
        </p:txBody>
      </p:sp>
      <p:sp>
        <p:nvSpPr>
          <p:cNvPr id="9" name="橢圓形圖說文字 8"/>
          <p:cNvSpPr/>
          <p:nvPr/>
        </p:nvSpPr>
        <p:spPr>
          <a:xfrm>
            <a:off x="1791072" y="1720296"/>
            <a:ext cx="3366120" cy="215537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Oh ! I got this information from a great website called "Global Warning".</a:t>
            </a:r>
          </a:p>
        </p:txBody>
      </p:sp>
    </p:spTree>
    <p:extLst>
      <p:ext uri="{BB962C8B-B14F-4D97-AF65-F5344CB8AC3E}">
        <p14:creationId xmlns:p14="http://schemas.microsoft.com/office/powerpoint/2010/main" val="275050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8" grpId="1" animBg="1"/>
      <p:bldP spid="9" grpId="0" animBg="1"/>
    </p:bldLst>
  </p:timing>
</p:sld>
</file>

<file path=ppt/theme/theme1.xml><?xml version="1.0" encoding="utf-8"?>
<a:theme xmlns:a="http://schemas.openxmlformats.org/drawingml/2006/main" name="標準デザイン">
  <a:themeElements>
    <a:clrScheme name="標準デザイン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標準デザイン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標準デザイン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design029-chartreuse-</Template>
  <TotalTime>1804</TotalTime>
  <Words>520</Words>
  <Application>Microsoft Office PowerPoint</Application>
  <PresentationFormat>如螢幕大小 (4:3)</PresentationFormat>
  <Paragraphs>100</Paragraphs>
  <Slides>15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0" baseType="lpstr">
      <vt:lpstr>Adobe 繁黑體 Std B</vt:lpstr>
      <vt:lpstr>ＭＳ Ｐゴシック</vt:lpstr>
      <vt:lpstr>ＭＳ Ｐ明朝</vt:lpstr>
      <vt:lpstr>Arial</vt:lpstr>
      <vt:lpstr>標準デザイン</vt:lpstr>
      <vt:lpstr>網頁設計</vt:lpstr>
      <vt:lpstr>專案介紹</vt:lpstr>
      <vt:lpstr>人員介紹</vt:lpstr>
      <vt:lpstr>緣起與創作原因</vt:lpstr>
      <vt:lpstr>解決現階段何種問題</vt:lpstr>
      <vt:lpstr>專案特色說明</vt:lpstr>
      <vt:lpstr>目標對象</vt:lpstr>
      <vt:lpstr>情境說明</vt:lpstr>
      <vt:lpstr>情境說明</vt:lpstr>
      <vt:lpstr>網站功能</vt:lpstr>
      <vt:lpstr>網站架構</vt:lpstr>
      <vt:lpstr>未來規劃</vt:lpstr>
      <vt:lpstr>佈局規劃</vt:lpstr>
      <vt:lpstr>佈局規劃</vt:lpstr>
      <vt:lpstr>佈局規劃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網頁設計</dc:title>
  <dc:creator>陳志芳</dc:creator>
  <cp:lastModifiedBy>陳志芳</cp:lastModifiedBy>
  <cp:revision>42</cp:revision>
  <dcterms:created xsi:type="dcterms:W3CDTF">2017-06-11T13:02:00Z</dcterms:created>
  <dcterms:modified xsi:type="dcterms:W3CDTF">2017-06-13T15:27:15Z</dcterms:modified>
</cp:coreProperties>
</file>